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87" r:id="rId3"/>
    <p:sldId id="292" r:id="rId4"/>
    <p:sldId id="293" r:id="rId5"/>
    <p:sldId id="294" r:id="rId6"/>
    <p:sldId id="291" r:id="rId7"/>
    <p:sldId id="298" r:id="rId8"/>
    <p:sldId id="295" r:id="rId9"/>
    <p:sldId id="296" r:id="rId10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5256" autoAdjust="0"/>
  </p:normalViewPr>
  <p:slideViewPr>
    <p:cSldViewPr snapToGrid="0" snapToObjects="1">
      <p:cViewPr varScale="1">
        <p:scale>
          <a:sx n="86" d="100"/>
          <a:sy n="86" d="100"/>
        </p:scale>
        <p:origin x="156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tiff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15/05/2019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679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909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667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456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5462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11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283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5/15/2019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190630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 err="1">
                          <a:solidFill>
                            <a:srgbClr val="03213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Bioimplantable</a:t>
                      </a:r>
                      <a:r>
                        <a:rPr lang="en-GB" b="0" i="0" baseline="0" dirty="0">
                          <a:solidFill>
                            <a:srgbClr val="03213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 Device for Optogenetics Techniques</a:t>
                      </a: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circuit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Order and test substrates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antenna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Soldering techniques 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(Flip-chip and wire bonding)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Antenna design and </a:t>
                      </a:r>
                      <a:r>
                        <a:rPr lang="en-GB" b="0" i="0" baseline="0" dirty="0" err="1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tunning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Finish circuit prototype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different substrates 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different antennas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1E85A3-2890-471E-BCC9-EED2BDD19C0D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r>
              <a:rPr lang="es-ES" sz="2400" dirty="0">
                <a:latin typeface="Garamond" panose="02020404030301010803" pitchFamily="18" charset="0"/>
              </a:rPr>
              <a:t>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F36584-1D58-4D34-BB69-26C13023F77C}"/>
              </a:ext>
            </a:extLst>
          </p:cNvPr>
          <p:cNvSpPr txBox="1"/>
          <p:nvPr/>
        </p:nvSpPr>
        <p:spPr>
          <a:xfrm>
            <a:off x="3563647" y="1985294"/>
            <a:ext cx="2016705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kern="0" dirty="0" err="1">
                <a:solidFill>
                  <a:prstClr val="black"/>
                </a:solidFill>
                <a:latin typeface="Garamond" panose="02020404030301010803" pitchFamily="18" charset="0"/>
              </a:rPr>
              <a:t>My</a:t>
            </a:r>
            <a:r>
              <a:rPr lang="es-ES" sz="1800" kern="0" dirty="0">
                <a:solidFill>
                  <a:prstClr val="black"/>
                </a:solidFill>
                <a:latin typeface="Garamond" panose="02020404030301010803" pitchFamily="18" charset="0"/>
              </a:rPr>
              <a:t> Plan</a:t>
            </a: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0F1B51-2628-4E3C-9BE2-E215CBE05084}"/>
              </a:ext>
            </a:extLst>
          </p:cNvPr>
          <p:cNvSpPr/>
          <p:nvPr/>
        </p:nvSpPr>
        <p:spPr>
          <a:xfrm>
            <a:off x="683678" y="2672453"/>
            <a:ext cx="3346882" cy="98514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4800" dirty="0" err="1">
                <a:solidFill>
                  <a:schemeClr val="tx1"/>
                </a:solidFill>
                <a:latin typeface="Garamond" panose="02020404030301010803" pitchFamily="18" charset="0"/>
              </a:rPr>
              <a:t>Circuit</a:t>
            </a:r>
            <a:endParaRPr lang="es-ES" sz="48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895C2B-394F-469E-9B8D-BCD6BF3D0E02}"/>
              </a:ext>
            </a:extLst>
          </p:cNvPr>
          <p:cNvSpPr/>
          <p:nvPr/>
        </p:nvSpPr>
        <p:spPr>
          <a:xfrm>
            <a:off x="5203794" y="2672453"/>
            <a:ext cx="3346882" cy="9851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4800" dirty="0" err="1">
                <a:solidFill>
                  <a:schemeClr val="tx1"/>
                </a:solidFill>
                <a:latin typeface="Garamond" panose="02020404030301010803" pitchFamily="18" charset="0"/>
              </a:rPr>
              <a:t>Antenna</a:t>
            </a:r>
            <a:endParaRPr lang="es-ES" sz="48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A05D2D-2932-4046-AB57-1C41CA82851D}"/>
              </a:ext>
            </a:extLst>
          </p:cNvPr>
          <p:cNvSpPr txBox="1"/>
          <p:nvPr/>
        </p:nvSpPr>
        <p:spPr>
          <a:xfrm>
            <a:off x="594901" y="4097046"/>
            <a:ext cx="352443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working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13.56 MHz?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amplitude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need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order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soldering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0204 </a:t>
            </a:r>
            <a:r>
              <a:rPr lang="es-ES" dirty="0" err="1"/>
              <a:t>even</a:t>
            </a:r>
            <a:r>
              <a:rPr lang="es-ES" dirty="0"/>
              <a:t> les </a:t>
            </a:r>
            <a:r>
              <a:rPr lang="es-ES" dirty="0" err="1"/>
              <a:t>sized</a:t>
            </a:r>
            <a:r>
              <a:rPr lang="es-ES" dirty="0"/>
              <a:t> </a:t>
            </a:r>
            <a:r>
              <a:rPr lang="es-ES" dirty="0" err="1"/>
              <a:t>components</a:t>
            </a:r>
            <a:r>
              <a:rPr lang="es-ES" dirty="0"/>
              <a:t>?</a:t>
            </a:r>
          </a:p>
          <a:p>
            <a:endParaRPr lang="es-E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92CC59-4B8A-4075-93DE-48233DB05486}"/>
              </a:ext>
            </a:extLst>
          </p:cNvPr>
          <p:cNvSpPr txBox="1"/>
          <p:nvPr/>
        </p:nvSpPr>
        <p:spPr>
          <a:xfrm>
            <a:off x="5024664" y="4097046"/>
            <a:ext cx="352443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primary</a:t>
            </a:r>
            <a:r>
              <a:rPr lang="es-ES" dirty="0"/>
              <a:t> and </a:t>
            </a:r>
            <a:r>
              <a:rPr lang="es-ES" dirty="0" err="1"/>
              <a:t>secondary</a:t>
            </a:r>
            <a:r>
              <a:rPr lang="es-ES" dirty="0"/>
              <a:t> </a:t>
            </a:r>
            <a:r>
              <a:rPr lang="es-ES" dirty="0" err="1"/>
              <a:t>coil</a:t>
            </a:r>
            <a:r>
              <a:rPr lang="es-ES" dirty="0"/>
              <a:t> </a:t>
            </a:r>
            <a:r>
              <a:rPr lang="es-ES" dirty="0" err="1"/>
              <a:t>working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13.56 MHz?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power</a:t>
            </a:r>
            <a:r>
              <a:rPr lang="es-ES" dirty="0"/>
              <a:t> </a:t>
            </a:r>
            <a:r>
              <a:rPr lang="es-ES" dirty="0" err="1"/>
              <a:t>transmitted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shape</a:t>
            </a:r>
            <a:r>
              <a:rPr lang="es-ES" dirty="0"/>
              <a:t> and antena </a:t>
            </a:r>
            <a:r>
              <a:rPr lang="es-ES" dirty="0" err="1"/>
              <a:t>configuration</a:t>
            </a:r>
            <a:r>
              <a:rPr lang="es-ES" dirty="0"/>
              <a:t> </a:t>
            </a:r>
            <a:r>
              <a:rPr lang="es-ES" dirty="0" err="1"/>
              <a:t>should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choose</a:t>
            </a:r>
            <a:r>
              <a:rPr lang="es-ES" dirty="0"/>
              <a:t>? </a:t>
            </a:r>
          </a:p>
          <a:p>
            <a:endParaRPr lang="es-E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464651F-D29F-4BBE-9791-AC3DEE0D7BE0}"/>
              </a:ext>
            </a:extLst>
          </p:cNvPr>
          <p:cNvCxnSpPr>
            <a:cxnSpLocks/>
          </p:cNvCxnSpPr>
          <p:nvPr/>
        </p:nvCxnSpPr>
        <p:spPr>
          <a:xfrm>
            <a:off x="4571999" y="2702839"/>
            <a:ext cx="0" cy="2898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0F0E3D7-6C8A-4872-A55C-ED4A2DB66271}"/>
              </a:ext>
            </a:extLst>
          </p:cNvPr>
          <p:cNvSpPr txBox="1"/>
          <p:nvPr/>
        </p:nvSpPr>
        <p:spPr>
          <a:xfrm>
            <a:off x="4025439" y="5607810"/>
            <a:ext cx="1093120" cy="369332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1800" dirty="0">
                <a:latin typeface="Garamond" panose="02020404030301010803" pitchFamily="18" charset="0"/>
              </a:rPr>
              <a:t>Next Step</a:t>
            </a:r>
          </a:p>
        </p:txBody>
      </p:sp>
      <p:sp>
        <p:nvSpPr>
          <p:cNvPr id="13" name="标题 8">
            <a:extLst>
              <a:ext uri="{FF2B5EF4-FFF2-40B4-BE49-F238E27FC236}">
                <a16:creationId xmlns:a16="http://schemas.microsoft.com/office/drawing/2014/main" id="{73435C27-34D2-4476-8F7E-A26098E24DA1}"/>
              </a:ext>
            </a:extLst>
          </p:cNvPr>
          <p:cNvSpPr txBox="1">
            <a:spLocks/>
          </p:cNvSpPr>
          <p:nvPr/>
        </p:nvSpPr>
        <p:spPr>
          <a:xfrm>
            <a:off x="628650" y="688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latin typeface="Garamond" panose="02020404030301010803" pitchFamily="18" charset="0"/>
              </a:rPr>
              <a:t>Bioimplantable Device</a:t>
            </a:r>
            <a:endParaRPr lang="en-GB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3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1E85A3-2890-471E-BCC9-EED2BDD19C0D}"/>
              </a:ext>
            </a:extLst>
          </p:cNvPr>
          <p:cNvSpPr txBox="1"/>
          <p:nvPr/>
        </p:nvSpPr>
        <p:spPr>
          <a:xfrm>
            <a:off x="3324736" y="5635760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Approximate</a:t>
            </a:r>
            <a:r>
              <a:rPr lang="es-ES" sz="1600" dirty="0">
                <a:latin typeface="Garamond" panose="02020404030301010803" pitchFamily="18" charset="0"/>
              </a:rPr>
              <a:t> final </a:t>
            </a:r>
            <a:r>
              <a:rPr lang="es-ES" sz="1600" dirty="0" err="1">
                <a:latin typeface="Garamond" panose="02020404030301010803" pitchFamily="18" charset="0"/>
              </a:rPr>
              <a:t>circuit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size</a:t>
            </a:r>
            <a:endParaRPr lang="es-ES" sz="1600" dirty="0">
              <a:latin typeface="Garamond" panose="02020404030301010803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34FE7E-1BE4-40A4-B994-505C555FB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49" y="2325951"/>
            <a:ext cx="4166587" cy="31249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870C2D-1234-4545-B987-6564E0F4B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820" y="2325951"/>
            <a:ext cx="4166588" cy="3124941"/>
          </a:xfrm>
          <a:prstGeom prst="rect">
            <a:avLst/>
          </a:prstGeom>
        </p:spPr>
      </p:pic>
      <p:sp>
        <p:nvSpPr>
          <p:cNvPr id="8" name="标题 8">
            <a:extLst>
              <a:ext uri="{FF2B5EF4-FFF2-40B4-BE49-F238E27FC236}">
                <a16:creationId xmlns:a16="http://schemas.microsoft.com/office/drawing/2014/main" id="{334FA71D-726F-4C49-9704-2CAC54CF0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</p:spTree>
    <p:extLst>
      <p:ext uri="{BB962C8B-B14F-4D97-AF65-F5344CB8AC3E}">
        <p14:creationId xmlns:p14="http://schemas.microsoft.com/office/powerpoint/2010/main" val="321066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BE7A14-CF7C-45D9-A39C-530B81ED3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8" y="1957526"/>
            <a:ext cx="4669656" cy="3502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13D4CC-9068-4D9B-A071-49ADBEFB6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125" y="1957526"/>
            <a:ext cx="4309408" cy="35022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CF61A-3D47-4026-BBEF-7EE5CF56F24F}"/>
              </a:ext>
            </a:extLst>
          </p:cNvPr>
          <p:cNvSpPr txBox="1"/>
          <p:nvPr/>
        </p:nvSpPr>
        <p:spPr>
          <a:xfrm>
            <a:off x="3324736" y="5635760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Circuit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printed</a:t>
            </a:r>
            <a:r>
              <a:rPr lang="es-ES" sz="1600" dirty="0">
                <a:latin typeface="Garamond" panose="02020404030301010803" pitchFamily="18" charset="0"/>
              </a:rPr>
              <a:t> in </a:t>
            </a:r>
            <a:r>
              <a:rPr lang="es-ES" sz="1600" dirty="0" err="1">
                <a:latin typeface="Garamond" panose="02020404030301010803" pitchFamily="18" charset="0"/>
              </a:rPr>
              <a:t>polyimide</a:t>
            </a:r>
            <a:endParaRPr lang="es-ES" sz="1600" dirty="0">
              <a:latin typeface="Garamond" panose="02020404030301010803" pitchFamily="18" charset="0"/>
            </a:endParaRPr>
          </a:p>
        </p:txBody>
      </p:sp>
      <p:sp>
        <p:nvSpPr>
          <p:cNvPr id="8" name="标题 8">
            <a:extLst>
              <a:ext uri="{FF2B5EF4-FFF2-40B4-BE49-F238E27FC236}">
                <a16:creationId xmlns:a16="http://schemas.microsoft.com/office/drawing/2014/main" id="{ED7CA03D-135F-46C3-B369-CEF71895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</p:spTree>
    <p:extLst>
      <p:ext uri="{BB962C8B-B14F-4D97-AF65-F5344CB8AC3E}">
        <p14:creationId xmlns:p14="http://schemas.microsoft.com/office/powerpoint/2010/main" val="2042419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976026-AF73-42DB-AB14-03C960D9F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>
            <a:off x="2531415" y="699711"/>
            <a:ext cx="4171425" cy="5561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3C9AA1-42FE-4DD3-ABF7-21184B991D28}"/>
              </a:ext>
            </a:extLst>
          </p:cNvPr>
          <p:cNvSpPr txBox="1"/>
          <p:nvPr/>
        </p:nvSpPr>
        <p:spPr>
          <a:xfrm>
            <a:off x="3324736" y="5733414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Comparison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between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boards</a:t>
            </a:r>
            <a:endParaRPr lang="es-ES" sz="1600" dirty="0">
              <a:latin typeface="Garamond" panose="02020404030301010803" pitchFamily="18" charset="0"/>
            </a:endParaRPr>
          </a:p>
        </p:txBody>
      </p:sp>
      <p:sp>
        <p:nvSpPr>
          <p:cNvPr id="7" name="标题 8">
            <a:extLst>
              <a:ext uri="{FF2B5EF4-FFF2-40B4-BE49-F238E27FC236}">
                <a16:creationId xmlns:a16="http://schemas.microsoft.com/office/drawing/2014/main" id="{17823108-DC8D-40A0-8365-42183512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</p:spTree>
    <p:extLst>
      <p:ext uri="{BB962C8B-B14F-4D97-AF65-F5344CB8AC3E}">
        <p14:creationId xmlns:p14="http://schemas.microsoft.com/office/powerpoint/2010/main" val="356736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AB6F1-8497-48BD-98CF-E0FC63F005C6}"/>
              </a:ext>
            </a:extLst>
          </p:cNvPr>
          <p:cNvSpPr txBox="1"/>
          <p:nvPr/>
        </p:nvSpPr>
        <p:spPr>
          <a:xfrm>
            <a:off x="2719754" y="1880051"/>
            <a:ext cx="5982119" cy="523220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Soldering techniques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: Wire-bonding and flip chip 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 Increases the manufacturing time so far</a:t>
            </a:r>
            <a:endParaRPr kumimoji="0" lang="en-GB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2719755" y="3275111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Configuration of the antenna 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BB7EF-5C55-4662-8024-F2E9209293A2}"/>
              </a:ext>
            </a:extLst>
          </p:cNvPr>
          <p:cNvSpPr txBox="1"/>
          <p:nvPr/>
        </p:nvSpPr>
        <p:spPr>
          <a:xfrm>
            <a:off x="2719755" y="4574881"/>
            <a:ext cx="5982119" cy="523220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Voltera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 machine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: many problems with ink, cleaning of needles, weakness of needles…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574846-376A-4DD6-A0A9-62AE35BF9437}"/>
              </a:ext>
            </a:extLst>
          </p:cNvPr>
          <p:cNvSpPr/>
          <p:nvPr/>
        </p:nvSpPr>
        <p:spPr>
          <a:xfrm>
            <a:off x="252046" y="2924907"/>
            <a:ext cx="1938495" cy="1008185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Problems</a:t>
            </a:r>
            <a:r>
              <a:rPr kumimoji="0" lang="es-E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</a:t>
            </a: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found</a:t>
            </a:r>
            <a:endParaRPr kumimoji="0" lang="es-E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1CCE2C9F-DC0A-4D21-973E-AE7AB1D60817}"/>
              </a:ext>
            </a:extLst>
          </p:cNvPr>
          <p:cNvCxnSpPr>
            <a:stCxn id="21" idx="3"/>
            <a:endCxn id="14" idx="1"/>
          </p:cNvCxnSpPr>
          <p:nvPr/>
        </p:nvCxnSpPr>
        <p:spPr>
          <a:xfrm flipV="1">
            <a:off x="2190541" y="2141661"/>
            <a:ext cx="529213" cy="1287339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70556DF-C75E-41B1-A639-F035FC0A62B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90541" y="3429000"/>
            <a:ext cx="529213" cy="1407491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F2D5956-8384-4EBC-8409-9DC476F9430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190542" y="3423920"/>
            <a:ext cx="529213" cy="5080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23854B7D-C4CD-4ABF-9612-D30CC2EE1C71}"/>
              </a:ext>
            </a:extLst>
          </p:cNvPr>
          <p:cNvCxnSpPr>
            <a:stCxn id="21" idx="3"/>
            <a:endCxn id="16" idx="1"/>
          </p:cNvCxnSpPr>
          <p:nvPr/>
        </p:nvCxnSpPr>
        <p:spPr>
          <a:xfrm>
            <a:off x="2190541" y="3429000"/>
            <a:ext cx="529214" cy="1407491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Problems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found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041AEE-461C-4C2D-AC30-C54AE4BAB42A}"/>
              </a:ext>
            </a:extLst>
          </p:cNvPr>
          <p:cNvSpPr txBox="1"/>
          <p:nvPr/>
        </p:nvSpPr>
        <p:spPr>
          <a:xfrm>
            <a:off x="5743855" y="2956899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Propagation Distance?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7496EC-9FA8-47E7-B66E-1C33D0CB797D}"/>
              </a:ext>
            </a:extLst>
          </p:cNvPr>
          <p:cNvSpPr txBox="1"/>
          <p:nvPr/>
        </p:nvSpPr>
        <p:spPr>
          <a:xfrm>
            <a:off x="5743855" y="3285479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kern="0" dirty="0">
                <a:solidFill>
                  <a:prstClr val="black"/>
                </a:solidFill>
                <a:latin typeface="Garamond" panose="02020404030301010803" pitchFamily="18" charset="0"/>
                <a:ea typeface="Gadugi" panose="020B0502040204020203" pitchFamily="34" charset="0"/>
                <a:sym typeface="Wingdings" panose="05000000000000000000" pitchFamily="2" charset="2"/>
              </a:rPr>
              <a:t>Antenna Gain?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90E26F-FD0C-454E-844E-0986434DB2C7}"/>
              </a:ext>
            </a:extLst>
          </p:cNvPr>
          <p:cNvSpPr txBox="1"/>
          <p:nvPr/>
        </p:nvSpPr>
        <p:spPr>
          <a:xfrm>
            <a:off x="5743855" y="3604914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How to reduce size?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8A5C9C0B-75AA-4DFC-B489-C16ECD4F6611}"/>
              </a:ext>
            </a:extLst>
          </p:cNvPr>
          <p:cNvSpPr/>
          <p:nvPr/>
        </p:nvSpPr>
        <p:spPr>
          <a:xfrm>
            <a:off x="5498627" y="2959584"/>
            <a:ext cx="212186" cy="942064"/>
          </a:xfrm>
          <a:prstGeom prst="leftBrac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ADC0F4-32BA-46C5-AA31-06E246ED8519}"/>
              </a:ext>
            </a:extLst>
          </p:cNvPr>
          <p:cNvCxnSpPr>
            <a:stCxn id="15" idx="3"/>
            <a:endCxn id="12" idx="1"/>
          </p:cNvCxnSpPr>
          <p:nvPr/>
        </p:nvCxnSpPr>
        <p:spPr>
          <a:xfrm>
            <a:off x="5122417" y="3429000"/>
            <a:ext cx="376210" cy="1616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483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574846-376A-4DD6-A0A9-62AE35BF9437}"/>
              </a:ext>
            </a:extLst>
          </p:cNvPr>
          <p:cNvSpPr/>
          <p:nvPr/>
        </p:nvSpPr>
        <p:spPr>
          <a:xfrm>
            <a:off x="1006426" y="1394389"/>
            <a:ext cx="3474134" cy="573845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Power</a:t>
            </a:r>
            <a:r>
              <a:rPr kumimoji="0" lang="es-E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transfer </a:t>
            </a: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between</a:t>
            </a:r>
            <a:r>
              <a:rPr kumimoji="0" lang="es-E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</a:t>
            </a: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antennas</a:t>
            </a:r>
            <a:endParaRPr kumimoji="0" lang="es-E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  <p:pic>
        <p:nvPicPr>
          <p:cNvPr id="1028" name="Picture 4" descr="https://i.stack.imgur.com/omeGM.jpg">
            <a:extLst>
              <a:ext uri="{FF2B5EF4-FFF2-40B4-BE49-F238E27FC236}">
                <a16:creationId xmlns:a16="http://schemas.microsoft.com/office/drawing/2014/main" id="{CD705841-9BF2-4B24-872F-6717FECC4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88" y="2468950"/>
            <a:ext cx="4199362" cy="315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75394D-71DE-4ECD-A6D6-D1CE9DA94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852" y="2468583"/>
            <a:ext cx="4199362" cy="315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75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D2364A-B693-491D-A151-B428492011CB}"/>
              </a:ext>
            </a:extLst>
          </p:cNvPr>
          <p:cNvSpPr txBox="1"/>
          <p:nvPr/>
        </p:nvSpPr>
        <p:spPr>
          <a:xfrm>
            <a:off x="3637420" y="1918456"/>
            <a:ext cx="19069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Basic Final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design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796CA2-ECC4-4A7F-ACA2-2F4CA5026B17}"/>
              </a:ext>
            </a:extLst>
          </p:cNvPr>
          <p:cNvSpPr txBox="1"/>
          <p:nvPr/>
        </p:nvSpPr>
        <p:spPr>
          <a:xfrm>
            <a:off x="1100831" y="4296792"/>
            <a:ext cx="596490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latin typeface="Garamond" panose="02020404030301010803" pitchFamily="18" charset="0"/>
              </a:rPr>
              <a:t>Improvements</a:t>
            </a:r>
            <a:r>
              <a:rPr lang="es-ES" dirty="0">
                <a:latin typeface="Garamond" panose="02020404030301010803" pitchFamily="18" charset="0"/>
              </a:rPr>
              <a:t>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Garamond" panose="02020404030301010803" pitchFamily="18" charset="0"/>
              </a:rPr>
              <a:t>Protection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for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the</a:t>
            </a:r>
            <a:r>
              <a:rPr lang="es-ES" dirty="0">
                <a:latin typeface="Garamond" panose="02020404030301010803" pitchFamily="18" charset="0"/>
              </a:rPr>
              <a:t> LDO ? (Capacitor at output and input? )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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Increase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size</a:t>
            </a:r>
            <a:endParaRPr lang="es-ES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0DAA30-E499-41C6-A52C-FC54EF8C0D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t="15162" b="19389"/>
          <a:stretch/>
        </p:blipFill>
        <p:spPr>
          <a:xfrm>
            <a:off x="666411" y="2352582"/>
            <a:ext cx="7811177" cy="18554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732E80-2259-4655-8E1D-C50DB83FDDE2}"/>
              </a:ext>
            </a:extLst>
          </p:cNvPr>
          <p:cNvSpPr txBox="1"/>
          <p:nvPr/>
        </p:nvSpPr>
        <p:spPr>
          <a:xfrm>
            <a:off x="3921019" y="5567318"/>
            <a:ext cx="1339734" cy="40862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1800" dirty="0" err="1">
                <a:latin typeface="Garamond" panose="02020404030301010803" pitchFamily="18" charset="0"/>
              </a:rPr>
              <a:t>Some</a:t>
            </a:r>
            <a:r>
              <a:rPr lang="es-ES" sz="1800" dirty="0">
                <a:latin typeface="Garamond" panose="02020404030301010803" pitchFamily="18" charset="0"/>
              </a:rPr>
              <a:t> Ideas?</a:t>
            </a:r>
          </a:p>
        </p:txBody>
      </p:sp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7ADA46F-F7BC-4D9C-9D54-ECA13BEBA20D}"/>
              </a:ext>
            </a:extLst>
          </p:cNvPr>
          <p:cNvSpPr txBox="1"/>
          <p:nvPr/>
        </p:nvSpPr>
        <p:spPr>
          <a:xfrm>
            <a:off x="762671" y="1697809"/>
            <a:ext cx="318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Possible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improvements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design</a:t>
            </a:r>
            <a:r>
              <a:rPr lang="es-ES" sz="1600" dirty="0">
                <a:latin typeface="Garamond" panose="02020404030301010803" pitchFamily="18" charset="0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E2EF68-A588-43A2-8343-E9099C1064EF}"/>
              </a:ext>
            </a:extLst>
          </p:cNvPr>
          <p:cNvSpPr txBox="1"/>
          <p:nvPr/>
        </p:nvSpPr>
        <p:spPr>
          <a:xfrm>
            <a:off x="838200" y="2401286"/>
            <a:ext cx="231457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latin typeface="Garamond" panose="02020404030301010803" pitchFamily="18" charset="0"/>
              </a:rPr>
              <a:t>Reduce </a:t>
            </a:r>
            <a:r>
              <a:rPr lang="es-ES" sz="1800" dirty="0" err="1">
                <a:latin typeface="Garamond" panose="02020404030301010803" pitchFamily="18" charset="0"/>
              </a:rPr>
              <a:t>implant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size</a:t>
            </a:r>
            <a:endParaRPr lang="es-ES" sz="1800" dirty="0">
              <a:latin typeface="Garamond" panose="02020404030301010803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4EB85A-49B8-4D6C-92BF-BE8163AF067B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152775" y="2585952"/>
            <a:ext cx="128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DD6977E-01D8-4859-82A0-7C836AAE140F}"/>
              </a:ext>
            </a:extLst>
          </p:cNvPr>
          <p:cNvSpPr txBox="1"/>
          <p:nvPr/>
        </p:nvSpPr>
        <p:spPr>
          <a:xfrm>
            <a:off x="4575810" y="2294410"/>
            <a:ext cx="429768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Find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an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on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-chip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component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to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wrap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everything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in a chip</a:t>
            </a:r>
          </a:p>
          <a:p>
            <a:pPr>
              <a:spcBef>
                <a:spcPts val="600"/>
              </a:spcBef>
            </a:pP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Change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shape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of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the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circuit</a:t>
            </a:r>
            <a:endParaRPr lang="es-ES" dirty="0">
              <a:latin typeface="Garamond" panose="02020404030301010803" pitchFamily="18" charset="0"/>
              <a:sym typeface="Wingdings" panose="05000000000000000000" pitchFamily="2" charset="2"/>
            </a:endParaRPr>
          </a:p>
        </p:txBody>
      </p:sp>
      <p:sp>
        <p:nvSpPr>
          <p:cNvPr id="16" name="标题 8">
            <a:extLst>
              <a:ext uri="{FF2B5EF4-FFF2-40B4-BE49-F238E27FC236}">
                <a16:creationId xmlns:a16="http://schemas.microsoft.com/office/drawing/2014/main" id="{B3B3C98D-D215-4DE4-A05B-684DA09C1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274E67-4BBE-4A34-9FD2-9F99CCA243FB}"/>
              </a:ext>
            </a:extLst>
          </p:cNvPr>
          <p:cNvSpPr txBox="1"/>
          <p:nvPr/>
        </p:nvSpPr>
        <p:spPr>
          <a:xfrm>
            <a:off x="838200" y="3559307"/>
            <a:ext cx="231457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dirty="0" err="1">
                <a:latin typeface="Garamond" panose="02020404030301010803" pitchFamily="18" charset="0"/>
              </a:rPr>
              <a:t>Design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of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the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antenna</a:t>
            </a:r>
            <a:endParaRPr lang="es-ES" sz="1800" dirty="0">
              <a:latin typeface="Garamond" panose="02020404030301010803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87F1F0F-4CF4-4368-B964-B8B288F0D50D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152775" y="3743973"/>
            <a:ext cx="128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7A3219D-5677-4664-B59C-946DAEBEAED8}"/>
              </a:ext>
            </a:extLst>
          </p:cNvPr>
          <p:cNvSpPr txBox="1"/>
          <p:nvPr/>
        </p:nvSpPr>
        <p:spPr>
          <a:xfrm>
            <a:off x="4572000" y="3451585"/>
            <a:ext cx="429768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s-ES" dirty="0">
                <a:latin typeface="Garamond" panose="02020404030301010803" pitchFamily="18" charset="0"/>
              </a:rPr>
              <a:t>Reduce </a:t>
            </a:r>
            <a:r>
              <a:rPr lang="es-ES" dirty="0" err="1">
                <a:latin typeface="Garamond" panose="02020404030301010803" pitchFamily="18" charset="0"/>
              </a:rPr>
              <a:t>antena’s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size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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Increasing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frequency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2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frequency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bands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for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power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-data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Transmission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9E040C-DCFD-4E25-A749-51325388AE0A}"/>
              </a:ext>
            </a:extLst>
          </p:cNvPr>
          <p:cNvSpPr txBox="1"/>
          <p:nvPr/>
        </p:nvSpPr>
        <p:spPr>
          <a:xfrm>
            <a:off x="838200" y="4643149"/>
            <a:ext cx="231457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dirty="0" err="1">
                <a:latin typeface="Garamond" panose="02020404030301010803" pitchFamily="18" charset="0"/>
              </a:rPr>
              <a:t>Substrate</a:t>
            </a:r>
            <a:r>
              <a:rPr lang="es-ES" sz="1800" dirty="0">
                <a:latin typeface="Garamond" panose="02020404030301010803" pitchFamily="18" charset="0"/>
              </a:rPr>
              <a:t> material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FB24BD4-0399-4B11-9A68-09D25B2C448E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152775" y="4827815"/>
            <a:ext cx="128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FE4C6D-A963-4D66-922F-BE5E1C4E3BE8}"/>
              </a:ext>
            </a:extLst>
          </p:cNvPr>
          <p:cNvSpPr txBox="1"/>
          <p:nvPr/>
        </p:nvSpPr>
        <p:spPr>
          <a:xfrm>
            <a:off x="4511040" y="4536954"/>
            <a:ext cx="429768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s-ES" dirty="0">
                <a:latin typeface="Garamond" panose="02020404030301010803" pitchFamily="18" charset="0"/>
              </a:rPr>
              <a:t>Use </a:t>
            </a:r>
            <a:r>
              <a:rPr lang="es-ES" dirty="0" err="1">
                <a:latin typeface="Garamond" panose="02020404030301010803" pitchFamily="18" charset="0"/>
              </a:rPr>
              <a:t>Polymide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instead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of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Pyralux</a:t>
            </a:r>
            <a:endParaRPr lang="es-ES" dirty="0"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</a:pP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	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Only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posible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mechanical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properties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dirty="0" err="1">
                <a:latin typeface="Garamond" panose="02020404030301010803" pitchFamily="18" charset="0"/>
                <a:sym typeface="Wingdings" panose="05000000000000000000" pitchFamily="2" charset="2"/>
              </a:rPr>
              <a:t>improved</a:t>
            </a:r>
            <a:r>
              <a:rPr lang="es-ES" dirty="0">
                <a:latin typeface="Garamond" panose="02020404030301010803" pitchFamily="18" charset="0"/>
                <a:sym typeface="Wingdings" panose="05000000000000000000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755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1757</TotalTime>
  <Words>284</Words>
  <Application>Microsoft Office PowerPoint</Application>
  <PresentationFormat>On-screen Show (4:3)</PresentationFormat>
  <Paragraphs>68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388</cp:revision>
  <dcterms:created xsi:type="dcterms:W3CDTF">2017-05-08T08:21:30Z</dcterms:created>
  <dcterms:modified xsi:type="dcterms:W3CDTF">2019-05-15T11:11:24Z</dcterms:modified>
</cp:coreProperties>
</file>

<file path=docProps/thumbnail.jpeg>
</file>